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Monday, June 7,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50013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Monday, June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198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Monday, June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10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Monday, June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144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Monday, June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60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Monday, June 7,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44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Monday, June 7,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9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Monday, June 7,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5635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Monday, June 7,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905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Monday, June 7,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12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Monday, June 7,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792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Monday, June 7,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8257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6BCA9-CC32-7148-8C74-E658BD823D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1051551"/>
            <a:ext cx="3565524" cy="2384898"/>
          </a:xfrm>
        </p:spPr>
        <p:txBody>
          <a:bodyPr anchor="b">
            <a:normAutofit fontScale="90000"/>
          </a:bodyPr>
          <a:lstStyle/>
          <a:p>
            <a:r>
              <a:rPr lang="en-US" sz="4800" dirty="0"/>
              <a:t>Fire Department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7DF715-5BCD-644A-8048-9E955B9A12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569008"/>
            <a:ext cx="3565525" cy="1731656"/>
          </a:xfrm>
        </p:spPr>
        <p:txBody>
          <a:bodyPr>
            <a:normAutofit/>
          </a:bodyPr>
          <a:lstStyle/>
          <a:p>
            <a:endParaRPr lang="en-US" sz="2000">
              <a:solidFill>
                <a:schemeClr val="tx1">
                  <a:alpha val="60000"/>
                </a:schemeClr>
              </a:solidFill>
            </a:endParaRPr>
          </a:p>
        </p:txBody>
      </p:sp>
      <p:grpSp>
        <p:nvGrpSpPr>
          <p:cNvPr id="16" name="Group 10">
            <a:extLst>
              <a:ext uri="{FF2B5EF4-FFF2-40B4-BE49-F238E27FC236}">
                <a16:creationId xmlns:a16="http://schemas.microsoft.com/office/drawing/2014/main" id="{4592A8CB-0B0A-43A5-86F4-712B0C469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1850" y="444676"/>
            <a:ext cx="667802" cy="631474"/>
            <a:chOff x="10478914" y="1506691"/>
            <a:chExt cx="667802" cy="63147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C63B2AC-3D19-416D-A37F-2DDA8A365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A474391-1271-45F9-A39C-8641371AB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8" name="Picture 3" descr="An abstract cyber space concept">
            <a:extLst>
              <a:ext uri="{FF2B5EF4-FFF2-40B4-BE49-F238E27FC236}">
                <a16:creationId xmlns:a16="http://schemas.microsoft.com/office/drawing/2014/main" id="{E782FF76-554A-4C3A-A616-52B05D647F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06"/>
          <a:stretch/>
        </p:blipFill>
        <p:spPr>
          <a:xfrm>
            <a:off x="4743450" y="10"/>
            <a:ext cx="7448551" cy="6857990"/>
          </a:xfrm>
          <a:custGeom>
            <a:avLst/>
            <a:gdLst/>
            <a:ahLst/>
            <a:cxnLst/>
            <a:rect l="l" t="t" r="r" b="b"/>
            <a:pathLst>
              <a:path w="7448551" h="6858000">
                <a:moveTo>
                  <a:pt x="0" y="0"/>
                </a:moveTo>
                <a:lnTo>
                  <a:pt x="7448551" y="0"/>
                </a:lnTo>
                <a:lnTo>
                  <a:pt x="744855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1AC6C06-99FE-4BA1-BC82-8406A424C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1219" y="543322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77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D5125-7D62-0140-B490-58078BFEA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Titles: Filtered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7AB42D-17E6-D141-AD89-696A594F8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52" y="1908764"/>
            <a:ext cx="5472848" cy="3040471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448C62F-AD3D-D84E-8C3F-28D9099D33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9" r="7867"/>
          <a:stretch/>
        </p:blipFill>
        <p:spPr>
          <a:xfrm>
            <a:off x="7217846" y="1908762"/>
            <a:ext cx="4543242" cy="3040471"/>
          </a:xfrm>
          <a:prstGeom prst="rect">
            <a:avLst/>
          </a:prstGeom>
        </p:spPr>
      </p:pic>
      <p:sp>
        <p:nvSpPr>
          <p:cNvPr id="6" name="Chevron 5">
            <a:extLst>
              <a:ext uri="{FF2B5EF4-FFF2-40B4-BE49-F238E27FC236}">
                <a16:creationId xmlns:a16="http://schemas.microsoft.com/office/drawing/2014/main" id="{93CB414B-E895-3C44-BFAC-77C33569D20A}"/>
              </a:ext>
            </a:extLst>
          </p:cNvPr>
          <p:cNvSpPr/>
          <p:nvPr/>
        </p:nvSpPr>
        <p:spPr>
          <a:xfrm>
            <a:off x="6509951" y="3166416"/>
            <a:ext cx="518425" cy="52516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hevron 6">
            <a:extLst>
              <a:ext uri="{FF2B5EF4-FFF2-40B4-BE49-F238E27FC236}">
                <a16:creationId xmlns:a16="http://schemas.microsoft.com/office/drawing/2014/main" id="{C2AFC7DE-E0E7-AC46-AD32-C31F714880EC}"/>
              </a:ext>
            </a:extLst>
          </p:cNvPr>
          <p:cNvSpPr/>
          <p:nvPr/>
        </p:nvSpPr>
        <p:spPr>
          <a:xfrm>
            <a:off x="6233984" y="3166416"/>
            <a:ext cx="518425" cy="52516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450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CA836-4AC4-0742-AE23-3672A9920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Pay based on Pay Grade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81D9A8A-6243-7A42-AD8C-F913609FFA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700"/>
          <a:stretch/>
        </p:blipFill>
        <p:spPr bwMode="auto">
          <a:xfrm>
            <a:off x="621227" y="1220606"/>
            <a:ext cx="5965779" cy="220839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7" name="Picture 6" descr="Chart, scatter chart, box and whisker chart&#10;&#10;Description automatically generated">
            <a:extLst>
              <a:ext uri="{FF2B5EF4-FFF2-40B4-BE49-F238E27FC236}">
                <a16:creationId xmlns:a16="http://schemas.microsoft.com/office/drawing/2014/main" id="{18CCC9E3-6081-A449-B4A8-84EF39BEB4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9" r="3846"/>
          <a:stretch/>
        </p:blipFill>
        <p:spPr>
          <a:xfrm>
            <a:off x="5675359" y="3578056"/>
            <a:ext cx="5965779" cy="296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430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F75CF-BF5C-5D4F-9693-DA6FFCFAA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Pay per Job Class</a:t>
            </a: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B594E73C-E7D4-9743-91D8-3F0E0D357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89" y="1696723"/>
            <a:ext cx="4026031" cy="3961688"/>
          </a:xfrm>
          <a:prstGeom prst="rect">
            <a:avLst/>
          </a:prstGeom>
        </p:spPr>
      </p:pic>
      <p:pic>
        <p:nvPicPr>
          <p:cNvPr id="9" name="Picture 8" descr="Chart, scatter chart, box and whisker chart&#10;&#10;Description automatically generated">
            <a:extLst>
              <a:ext uri="{FF2B5EF4-FFF2-40B4-BE49-F238E27FC236}">
                <a16:creationId xmlns:a16="http://schemas.microsoft.com/office/drawing/2014/main" id="{D0463AA9-7A99-1542-B1B5-9AEFCCDAC8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7" r="5829"/>
          <a:stretch/>
        </p:blipFill>
        <p:spPr>
          <a:xfrm>
            <a:off x="5500636" y="1996391"/>
            <a:ext cx="6140502" cy="318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990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E2A8D-012C-BC4D-A637-878861227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Yearly Data</a:t>
            </a:r>
          </a:p>
        </p:txBody>
      </p:sp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A9A247E2-5C4B-B143-B7AA-5D091261C6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" r="13336"/>
          <a:stretch/>
        </p:blipFill>
        <p:spPr>
          <a:xfrm>
            <a:off x="550862" y="1534160"/>
            <a:ext cx="5128053" cy="3614248"/>
          </a:xfrm>
          <a:prstGeom prst="rect">
            <a:avLst/>
          </a:prstGeom>
        </p:spPr>
      </p:pic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FDE0C7FB-166A-8E4F-825D-25CC0704E9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902" y="2382450"/>
            <a:ext cx="5833324" cy="392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94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8A4FC-E5E4-0040-BFE8-BB2C4906F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Summary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67FBCD3D-703C-3C46-BB29-A5DE9E846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339" y="1387776"/>
            <a:ext cx="7154563" cy="494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855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D5F76F-0BE2-A648-BAD0-9C88DCC3E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943" y="957361"/>
            <a:ext cx="4070565" cy="1562959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House affordability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F93F2225-A437-4D78-A51D-D6083A86B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875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E50CCAA-2E77-4A45-AD02-93F70030EA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1689"/>
          <a:stretch/>
        </p:blipFill>
        <p:spPr>
          <a:xfrm>
            <a:off x="6100217" y="137319"/>
            <a:ext cx="5656601" cy="4699243"/>
          </a:xfrm>
          <a:custGeom>
            <a:avLst/>
            <a:gdLst/>
            <a:ahLst/>
            <a:cxnLst/>
            <a:rect l="l" t="t" r="r" b="b"/>
            <a:pathLst>
              <a:path w="5051425" h="4196491">
                <a:moveTo>
                  <a:pt x="0" y="0"/>
                </a:moveTo>
                <a:lnTo>
                  <a:pt x="5051425" y="0"/>
                </a:lnTo>
                <a:lnTo>
                  <a:pt x="5051425" y="4196491"/>
                </a:lnTo>
                <a:lnTo>
                  <a:pt x="0" y="4196491"/>
                </a:lnTo>
                <a:close/>
              </a:path>
            </a:pathLst>
          </a:custGeom>
        </p:spPr>
      </p:pic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1048C74-6EFF-084E-8C69-8034F4D9C2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8" t="328" r="618" b="-328"/>
          <a:stretch/>
        </p:blipFill>
        <p:spPr>
          <a:xfrm>
            <a:off x="363888" y="2988904"/>
            <a:ext cx="11392930" cy="3649506"/>
          </a:xfrm>
          <a:custGeom>
            <a:avLst/>
            <a:gdLst/>
            <a:ahLst/>
            <a:cxnLst/>
            <a:rect l="l" t="t" r="r" b="b"/>
            <a:pathLst>
              <a:path w="7140575" h="4196491">
                <a:moveTo>
                  <a:pt x="0" y="0"/>
                </a:moveTo>
                <a:lnTo>
                  <a:pt x="7140575" y="0"/>
                </a:lnTo>
                <a:lnTo>
                  <a:pt x="7140575" y="4196491"/>
                </a:lnTo>
                <a:lnTo>
                  <a:pt x="0" y="4196491"/>
                </a:lnTo>
                <a:close/>
              </a:path>
            </a:pathLst>
          </a:cu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34F32A54-C851-4ADC-B81A-DEE6F5A09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10721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251A2F"/>
      </a:dk2>
      <a:lt2>
        <a:srgbClr val="F0F3F3"/>
      </a:lt2>
      <a:accent1>
        <a:srgbClr val="C34D64"/>
      </a:accent1>
      <a:accent2>
        <a:srgbClr val="B13B83"/>
      </a:accent2>
      <a:accent3>
        <a:srgbClr val="C04DC3"/>
      </a:accent3>
      <a:accent4>
        <a:srgbClr val="7D3BB1"/>
      </a:accent4>
      <a:accent5>
        <a:srgbClr val="5D4DC3"/>
      </a:accent5>
      <a:accent6>
        <a:srgbClr val="3B5CB1"/>
      </a:accent6>
      <a:hlink>
        <a:srgbClr val="7653C5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25</Words>
  <Application>Microsoft Macintosh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Avenir Next LT Pro</vt:lpstr>
      <vt:lpstr>3DFloatVTI</vt:lpstr>
      <vt:lpstr>Fire Department Data Analysis</vt:lpstr>
      <vt:lpstr>Job Titles: Filtered</vt:lpstr>
      <vt:lpstr>Base Pay based on Pay Grade</vt:lpstr>
      <vt:lpstr>Base Pay per Job Class</vt:lpstr>
      <vt:lpstr>Yearly Data</vt:lpstr>
      <vt:lpstr>Data Summary</vt:lpstr>
      <vt:lpstr>House affordability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 Department Data Analysis</dc:title>
  <dc:creator>Mohan Panga</dc:creator>
  <cp:lastModifiedBy>Mohan Panga</cp:lastModifiedBy>
  <cp:revision>8</cp:revision>
  <dcterms:created xsi:type="dcterms:W3CDTF">2021-06-07T19:02:24Z</dcterms:created>
  <dcterms:modified xsi:type="dcterms:W3CDTF">2021-06-07T20:22:54Z</dcterms:modified>
</cp:coreProperties>
</file>

<file path=docProps/thumbnail.jpeg>
</file>